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00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268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086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77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22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293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81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56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475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93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4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B06C8-1826-499F-B603-DAA5E163600F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001E-AD82-4ECF-B814-95580F8137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75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7200" dirty="0" smtClean="0"/>
              <a:t>Family Violence</a:t>
            </a:r>
            <a:endParaRPr lang="en-AU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400800" cy="1752600"/>
          </a:xfrm>
        </p:spPr>
        <p:txBody>
          <a:bodyPr/>
          <a:lstStyle/>
          <a:p>
            <a:r>
              <a:rPr lang="en-AU" dirty="0" smtClean="0"/>
              <a:t>The expanded definition in the family law jurisdiction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94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649" y="-90264"/>
            <a:ext cx="8229600" cy="1143000"/>
          </a:xfrm>
        </p:spPr>
        <p:txBody>
          <a:bodyPr/>
          <a:lstStyle/>
          <a:p>
            <a:r>
              <a:rPr lang="en-AU" dirty="0" smtClean="0"/>
              <a:t>2012 Reforms </a:t>
            </a:r>
            <a:endParaRPr lang="en-A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6560" y="917122"/>
            <a:ext cx="8146864" cy="5406409"/>
            <a:chOff x="395536" y="1052736"/>
            <a:chExt cx="8146864" cy="5406409"/>
          </a:xfrm>
        </p:grpSpPr>
        <p:sp>
          <p:nvSpPr>
            <p:cNvPr id="5" name="TextBox 4"/>
            <p:cNvSpPr txBox="1"/>
            <p:nvPr/>
          </p:nvSpPr>
          <p:spPr>
            <a:xfrm>
              <a:off x="395536" y="2912441"/>
              <a:ext cx="3888432" cy="163121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 smtClean="0"/>
                <a:t>NEW Essential criteria: 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AU" sz="1600" dirty="0"/>
                <a:t>Violence or threatening (or similar behaviour) 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AU" sz="1600" dirty="0"/>
                <a:t>Coercive or controlling </a:t>
              </a:r>
            </a:p>
            <a:p>
              <a:pPr marL="342900" lvl="0" indent="-342900">
                <a:buFont typeface="+mj-lt"/>
                <a:buAutoNum type="arabicPeriod"/>
              </a:pPr>
              <a:r>
                <a:rPr lang="en-AU" sz="1600" dirty="0"/>
                <a:t>Causing a family member to be fearful </a:t>
              </a:r>
            </a:p>
            <a:p>
              <a:endParaRPr lang="en-AU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71600" y="1052736"/>
              <a:ext cx="7056784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Family Law Legislation Amendment (Family law and Other Measures) Act 2011 </a:t>
              </a:r>
              <a:r>
                <a:rPr lang="en-AU" dirty="0" smtClean="0">
                  <a:sym typeface="Wingdings" pitchFamily="2" charset="2"/>
                </a:rPr>
                <a:t> amended Family Law Act </a:t>
              </a:r>
              <a:endParaRPr lang="en-A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27784" y="2180617"/>
              <a:ext cx="3312368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 smtClean="0"/>
                <a:t>New provision: s 4AB extensively defines family violence </a:t>
              </a:r>
              <a:endParaRPr lang="en-A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2040" y="3284984"/>
              <a:ext cx="3096344" cy="64633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 smtClean="0"/>
                <a:t>NOW Includes: Child’s exposure to violence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3528" y="4797152"/>
              <a:ext cx="7848872" cy="166199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 smtClean="0"/>
                <a:t>Implications: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AU" sz="1400" dirty="0" smtClean="0">
                  <a:solidFill>
                    <a:srgbClr val="FF0000"/>
                  </a:solidFill>
                </a:rPr>
                <a:t>Reforms aimed to prioritise protecting children and families from violence and abuse.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AU" sz="1400" dirty="0" smtClean="0"/>
                <a:t>Increased awareness that violence doesn’t just mean physical assault or threats. Emotional and psychological violence is included in definition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AU" sz="1400" dirty="0" smtClean="0"/>
                <a:t>Understanding that family violence cannot be defined by one quality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AU" sz="1400" dirty="0" smtClean="0"/>
                <a:t>Understanding  family violence can in different contexts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AU" sz="1400" dirty="0" smtClean="0"/>
                <a:t>Encompasses acts committed by men and women in different types of relationships </a:t>
              </a:r>
            </a:p>
          </p:txBody>
        </p:sp>
        <p:sp>
          <p:nvSpPr>
            <p:cNvPr id="8" name="Down Arrow 7"/>
            <p:cNvSpPr/>
            <p:nvPr/>
          </p:nvSpPr>
          <p:spPr>
            <a:xfrm>
              <a:off x="3990465" y="1850267"/>
              <a:ext cx="864096" cy="229492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0" name="Straight Arrow Connector 9"/>
            <p:cNvCxnSpPr>
              <a:stCxn id="4" idx="1"/>
            </p:cNvCxnSpPr>
            <p:nvPr/>
          </p:nvCxnSpPr>
          <p:spPr>
            <a:xfrm flipH="1">
              <a:off x="2123728" y="2503783"/>
              <a:ext cx="504056" cy="323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5868144" y="2734912"/>
              <a:ext cx="576064" cy="406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Down Arrow 12"/>
            <p:cNvSpPr/>
            <p:nvPr/>
          </p:nvSpPr>
          <p:spPr>
            <a:xfrm>
              <a:off x="2663788" y="4264752"/>
              <a:ext cx="3384376" cy="676415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7835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Changes to definition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u="sng" dirty="0" smtClean="0"/>
              <a:t>Pre-2012 reform</a:t>
            </a:r>
            <a:r>
              <a:rPr lang="en-AU" dirty="0" smtClean="0"/>
              <a:t>: ‘more subjective’ </a:t>
            </a:r>
          </a:p>
          <a:p>
            <a:r>
              <a:rPr lang="en-AU" sz="2000" dirty="0" smtClean="0"/>
              <a:t>“</a:t>
            </a:r>
            <a:r>
              <a:rPr lang="en-A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A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 </a:t>
            </a:r>
            <a:r>
              <a:rPr lang="en-AU" sz="2000" dirty="0">
                <a:solidFill>
                  <a:srgbClr val="FF0000"/>
                </a:solidFill>
              </a:rPr>
              <a:t>reasonably fears </a:t>
            </a:r>
            <a:r>
              <a:rPr lang="en-A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for, or </a:t>
            </a:r>
            <a:r>
              <a:rPr lang="en-AU" sz="2000" dirty="0">
                <a:solidFill>
                  <a:srgbClr val="FF0000"/>
                </a:solidFill>
              </a:rPr>
              <a:t>reasonably is apprehensive about</a:t>
            </a:r>
            <a:r>
              <a:rPr lang="en-A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his or her personal wellbeing or safety in particular circumstances if a reasonable person in those circumstances would fear for, or be apprehensive about, his or her personal wellbeing or safety</a:t>
            </a:r>
            <a:r>
              <a:rPr lang="en-A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.”</a:t>
            </a:r>
            <a:endParaRPr lang="en-A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170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u="sng" dirty="0" smtClean="0"/>
              <a:t>Post-2012 reform: </a:t>
            </a:r>
            <a:r>
              <a:rPr lang="en-AU" dirty="0" smtClean="0"/>
              <a:t>‘more objective’ </a:t>
            </a:r>
            <a:endParaRPr lang="en-AU" u="sng" dirty="0" smtClean="0"/>
          </a:p>
          <a:p>
            <a:r>
              <a:rPr lang="en-AU" b="1" dirty="0" smtClean="0"/>
              <a:t>NO</a:t>
            </a:r>
            <a:r>
              <a:rPr lang="en-AU" dirty="0" smtClean="0"/>
              <a:t> requirement of ‘reasonableness’ </a:t>
            </a:r>
          </a:p>
          <a:p>
            <a:r>
              <a:rPr lang="en-AU" dirty="0" smtClean="0"/>
              <a:t>A test on the </a:t>
            </a:r>
            <a:r>
              <a:rPr lang="en-AU" b="1" dirty="0" smtClean="0"/>
              <a:t>FACTS </a:t>
            </a:r>
          </a:p>
          <a:p>
            <a:r>
              <a:rPr lang="en-AU" dirty="0" smtClean="0"/>
              <a:t>Also looks at </a:t>
            </a:r>
            <a:r>
              <a:rPr lang="en-AU" b="1" dirty="0" smtClean="0"/>
              <a:t>context</a:t>
            </a:r>
            <a:r>
              <a:rPr lang="en-AU" dirty="0" smtClean="0"/>
              <a:t> in which conduct arose 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11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provision in FLA: s 4AB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 4AB(1) Family violence is: </a:t>
            </a:r>
          </a:p>
          <a:p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“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violent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threatening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dirty="0" smtClean="0"/>
              <a:t>or 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other behaviour </a:t>
            </a:r>
            <a:r>
              <a:rPr lang="en-AU" dirty="0" smtClean="0"/>
              <a:t>by a person that 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coerces or controls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dirty="0" smtClean="0"/>
              <a:t>a member of the person's family (the </a:t>
            </a:r>
            <a:r>
              <a:rPr lang="en-AU" i="1" dirty="0" smtClean="0"/>
              <a:t>family member </a:t>
            </a:r>
            <a:r>
              <a:rPr lang="en-AU" dirty="0" smtClean="0"/>
              <a:t>), or 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causes</a:t>
            </a:r>
            <a:r>
              <a:rPr lang="en-AU" b="1" dirty="0" smtClean="0"/>
              <a:t> </a:t>
            </a:r>
            <a:r>
              <a:rPr lang="en-AU" dirty="0" smtClean="0"/>
              <a:t>the family member 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be fearful</a:t>
            </a:r>
            <a:r>
              <a:rPr lang="en-AU" dirty="0" smtClean="0"/>
              <a:t>.”</a:t>
            </a:r>
          </a:p>
          <a:p>
            <a:pPr marL="0" indent="0" algn="ctr">
              <a:buNone/>
            </a:pPr>
            <a:endParaRPr lang="en-AU" dirty="0" smtClean="0"/>
          </a:p>
          <a:p>
            <a:r>
              <a:rPr lang="en-AU" sz="2000" dirty="0" smtClean="0"/>
              <a:t>Includes physical conduct AS WELL AS psychological and emotional conduct </a:t>
            </a:r>
          </a:p>
          <a:p>
            <a:r>
              <a:rPr lang="en-AU" sz="2000" dirty="0" smtClean="0"/>
              <a:t>Some examples listed under s 4AB(2)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98781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 smtClean="0"/>
              <a:t>Exposure to violence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a </a:t>
            </a:r>
            <a:r>
              <a:rPr lang="en-AU" dirty="0"/>
              <a:t>child’s </a:t>
            </a:r>
            <a:r>
              <a:rPr lang="en-AU" i="1" dirty="0">
                <a:solidFill>
                  <a:schemeClr val="accent3">
                    <a:lumMod val="75000"/>
                  </a:schemeClr>
                </a:solidFill>
              </a:rPr>
              <a:t>exposure to violence</a:t>
            </a:r>
            <a:r>
              <a:rPr lang="en-A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AU" dirty="0" smtClean="0"/>
              <a:t>included in family </a:t>
            </a:r>
            <a:r>
              <a:rPr lang="en-AU" dirty="0"/>
              <a:t>violence definition</a:t>
            </a:r>
            <a:r>
              <a:rPr lang="en-AU" dirty="0" smtClean="0"/>
              <a:t>. </a:t>
            </a:r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(s 4AB(3))</a:t>
            </a:r>
          </a:p>
          <a:p>
            <a:pPr marL="0" indent="0">
              <a:buNone/>
            </a:pPr>
            <a:endParaRPr lang="en-A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AU" dirty="0" smtClean="0"/>
              <a:t>Examples </a:t>
            </a:r>
            <a:r>
              <a:rPr lang="en-AU" dirty="0" smtClean="0">
                <a:solidFill>
                  <a:schemeClr val="bg1">
                    <a:lumMod val="65000"/>
                  </a:schemeClr>
                </a:solidFill>
              </a:rPr>
              <a:t>(listed under s4AB(4))</a:t>
            </a:r>
          </a:p>
          <a:p>
            <a:pPr lvl="1"/>
            <a:r>
              <a:rPr lang="en-AU" sz="2000" dirty="0" smtClean="0"/>
              <a:t>Overhearing threats of another family member </a:t>
            </a:r>
          </a:p>
          <a:p>
            <a:pPr lvl="1"/>
            <a:r>
              <a:rPr lang="en-AU" sz="2000" dirty="0" smtClean="0"/>
              <a:t>Seeing or hearing assault </a:t>
            </a:r>
          </a:p>
          <a:p>
            <a:pPr lvl="1"/>
            <a:r>
              <a:rPr lang="en-AU" sz="2000" dirty="0" smtClean="0"/>
              <a:t>Comforting a member who has been assaulted </a:t>
            </a:r>
          </a:p>
          <a:p>
            <a:pPr lvl="1"/>
            <a:r>
              <a:rPr lang="en-AU" sz="2000" dirty="0" smtClean="0"/>
              <a:t>Cleaning up intentionally damaged property</a:t>
            </a:r>
          </a:p>
          <a:p>
            <a:pPr lvl="1"/>
            <a:r>
              <a:rPr lang="en-AU" sz="2000" dirty="0" smtClean="0"/>
              <a:t>Being present when police attend an incident involving the violence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300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Family Violence</vt:lpstr>
      <vt:lpstr>2012 Reforms </vt:lpstr>
      <vt:lpstr>Changes to definition</vt:lpstr>
      <vt:lpstr>New provision in FLA: s 4AB </vt:lpstr>
      <vt:lpstr>Exposure to violence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Violence</dc:title>
  <dc:creator>Julie Cheung</dc:creator>
  <cp:lastModifiedBy>Julie Cheung</cp:lastModifiedBy>
  <cp:revision>8</cp:revision>
  <dcterms:created xsi:type="dcterms:W3CDTF">2014-09-11T08:34:20Z</dcterms:created>
  <dcterms:modified xsi:type="dcterms:W3CDTF">2014-09-11T10:00:02Z</dcterms:modified>
</cp:coreProperties>
</file>