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53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1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067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7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30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05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087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20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735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25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7170-0D0F-4D41-B5A1-91D42ED5ED21}" type="datetimeFigureOut">
              <a:rPr lang="en-AU" smtClean="0"/>
              <a:t>5/08/2014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1FA6-E9AA-431C-9B11-B1D92B22DE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729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Same-Sex Parents Who Separate: Who gets the child?</a:t>
            </a: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The law simplified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627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6542" y="0"/>
            <a:ext cx="4608512" cy="72008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Law Reform Timeline</a:t>
            </a:r>
            <a:endParaRPr lang="en-A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901017" y="807615"/>
            <a:ext cx="510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u="sng" dirty="0" smtClean="0"/>
              <a:t>Development of Same-Sex  Relationship Recognition </a:t>
            </a:r>
            <a:endParaRPr lang="en-AU" u="sng" dirty="0"/>
          </a:p>
        </p:txBody>
      </p:sp>
      <p:sp>
        <p:nvSpPr>
          <p:cNvPr id="39" name="TextBox 38"/>
          <p:cNvSpPr txBox="1"/>
          <p:nvPr/>
        </p:nvSpPr>
        <p:spPr>
          <a:xfrm>
            <a:off x="1769096" y="5884601"/>
            <a:ext cx="622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u="sng" dirty="0" smtClean="0"/>
              <a:t>Changing Nature of Child Custody and Parental </a:t>
            </a:r>
            <a:r>
              <a:rPr lang="en-AU" u="sng" dirty="0"/>
              <a:t>R</a:t>
            </a:r>
            <a:r>
              <a:rPr lang="en-AU" u="sng" dirty="0" smtClean="0"/>
              <a:t>esponsibility </a:t>
            </a:r>
            <a:endParaRPr lang="en-AU" u="sng" dirty="0"/>
          </a:p>
        </p:txBody>
      </p:sp>
      <p:grpSp>
        <p:nvGrpSpPr>
          <p:cNvPr id="63" name="Group 62"/>
          <p:cNvGrpSpPr/>
          <p:nvPr/>
        </p:nvGrpSpPr>
        <p:grpSpPr>
          <a:xfrm>
            <a:off x="251520" y="1443679"/>
            <a:ext cx="9001000" cy="4335987"/>
            <a:chOff x="251520" y="1242223"/>
            <a:chExt cx="9001000" cy="4335987"/>
          </a:xfrm>
        </p:grpSpPr>
        <p:sp>
          <p:nvSpPr>
            <p:cNvPr id="5" name="TextBox 4"/>
            <p:cNvSpPr txBox="1"/>
            <p:nvPr/>
          </p:nvSpPr>
          <p:spPr>
            <a:xfrm>
              <a:off x="251520" y="1371256"/>
              <a:ext cx="1296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i="1" dirty="0" smtClean="0"/>
                <a:t>Marriage Act </a:t>
              </a:r>
              <a:r>
                <a:rPr lang="en-AU" sz="1200" b="1" dirty="0" smtClean="0"/>
                <a:t>1961(</a:t>
              </a:r>
              <a:r>
                <a:rPr lang="en-AU" sz="1200" b="1" dirty="0" err="1" smtClean="0"/>
                <a:t>Cth</a:t>
              </a:r>
              <a:r>
                <a:rPr lang="en-AU" sz="1200" dirty="0" smtClean="0"/>
                <a:t>) – Same-Sex Couples NOT recognised </a:t>
              </a:r>
              <a:endParaRPr lang="en-AU" sz="12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706635" y="2386918"/>
              <a:ext cx="0" cy="1111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95536" y="4437112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dirty="0" smtClean="0"/>
                <a:t>Family Law Act 1975 (</a:t>
              </a:r>
              <a:r>
                <a:rPr lang="en-AU" sz="1200" b="1" dirty="0" err="1" smtClean="0"/>
                <a:t>Cth</a:t>
              </a:r>
              <a:r>
                <a:rPr lang="en-AU" sz="1200" b="1" dirty="0" smtClean="0"/>
                <a:t>) </a:t>
              </a:r>
              <a:endParaRPr lang="en-AU" sz="1200" b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223628" y="3886983"/>
              <a:ext cx="0" cy="600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96703" y="1242223"/>
              <a:ext cx="1714280" cy="17543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200" b="1" dirty="0" smtClean="0"/>
                <a:t>2008 AHRC’s report </a:t>
              </a:r>
              <a:r>
                <a:rPr lang="en-AU" sz="1200" b="1" i="1" dirty="0" smtClean="0"/>
                <a:t>Same-Sex: Same entitlements </a:t>
              </a:r>
              <a:r>
                <a:rPr lang="en-AU" sz="1200" dirty="0" smtClean="0"/>
                <a:t>– recommended amending federal laws that discriminated against same-sex couples and their children  </a:t>
              </a:r>
              <a:endParaRPr lang="en-AU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10983" y="1242223"/>
              <a:ext cx="1728192" cy="17543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200" b="1" i="1" dirty="0" smtClean="0"/>
                <a:t>Same-Sex Relationships (Equal </a:t>
              </a:r>
              <a:r>
                <a:rPr lang="en-AU" sz="1200" b="1" i="1" dirty="0" err="1" smtClean="0"/>
                <a:t>reatment</a:t>
              </a:r>
              <a:r>
                <a:rPr lang="en-AU" sz="1200" b="1" i="1" dirty="0" smtClean="0"/>
                <a:t> in Commonwealth Laws – General Law Reform) </a:t>
              </a:r>
              <a:r>
                <a:rPr lang="en-AU" sz="1200" b="1" dirty="0" smtClean="0"/>
                <a:t>Act  2008 (</a:t>
              </a:r>
              <a:r>
                <a:rPr lang="en-AU" sz="1200" b="1" dirty="0" err="1" smtClean="0"/>
                <a:t>Cth</a:t>
              </a:r>
              <a:r>
                <a:rPr lang="en-AU" sz="1200" b="1" dirty="0" smtClean="0"/>
                <a:t>) –</a:t>
              </a:r>
              <a:r>
                <a:rPr lang="en-AU" sz="1200" dirty="0" smtClean="0"/>
                <a:t> amended over </a:t>
              </a:r>
              <a:r>
                <a:rPr lang="en-AU" sz="1200" b="1" dirty="0" smtClean="0"/>
                <a:t>85 laws </a:t>
              </a:r>
              <a:r>
                <a:rPr lang="en-AU" sz="1200" dirty="0" smtClean="0"/>
                <a:t>to extend definitions to include ‘same-sex’ couples  and parents </a:t>
              </a:r>
              <a:endParaRPr lang="en-AU" sz="1200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64029" y="1879087"/>
              <a:ext cx="139174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Netherlands became 1</a:t>
              </a:r>
              <a:r>
                <a:rPr lang="en-AU" sz="1200" baseline="30000" dirty="0" smtClean="0"/>
                <a:t>st</a:t>
              </a:r>
              <a:r>
                <a:rPr lang="en-AU" sz="1200" dirty="0" smtClean="0"/>
                <a:t> country to recognise same-sex relationships. Belgium, Spain and Canada have followed.</a:t>
              </a:r>
              <a:endParaRPr lang="en-AU" sz="1200" dirty="0"/>
            </a:p>
          </p:txBody>
        </p:sp>
        <p:cxnSp>
          <p:nvCxnSpPr>
            <p:cNvPr id="25" name="Straight Arrow Connector 24"/>
            <p:cNvCxnSpPr>
              <a:endCxn id="16" idx="0"/>
            </p:cNvCxnSpPr>
            <p:nvPr/>
          </p:nvCxnSpPr>
          <p:spPr>
            <a:xfrm>
              <a:off x="2076542" y="3059093"/>
              <a:ext cx="0" cy="4393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462966" y="1269738"/>
              <a:ext cx="12855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b="1" i="1" dirty="0" smtClean="0"/>
                <a:t>Marriage Amendment Act </a:t>
              </a:r>
              <a:r>
                <a:rPr lang="en-AU" sz="1200" b="1" dirty="0" smtClean="0"/>
                <a:t>(</a:t>
              </a:r>
              <a:r>
                <a:rPr lang="en-AU" sz="1200" b="1" dirty="0" err="1" smtClean="0"/>
                <a:t>Cth</a:t>
              </a:r>
              <a:r>
                <a:rPr lang="en-AU" sz="1200" b="1" dirty="0" smtClean="0"/>
                <a:t>) </a:t>
              </a:r>
              <a:r>
                <a:rPr lang="en-AU" sz="1200" dirty="0" smtClean="0"/>
                <a:t>passed – reaffirmed ‘union of a man and a woman’ </a:t>
              </a:r>
              <a:endParaRPr lang="en-AU" sz="1200" dirty="0"/>
            </a:p>
          </p:txBody>
        </p:sp>
        <p:cxnSp>
          <p:nvCxnSpPr>
            <p:cNvPr id="28" name="Straight Arrow Connector 27"/>
            <p:cNvCxnSpPr>
              <a:stCxn id="26" idx="2"/>
            </p:cNvCxnSpPr>
            <p:nvPr/>
          </p:nvCxnSpPr>
          <p:spPr>
            <a:xfrm flipH="1">
              <a:off x="3105732" y="2470067"/>
              <a:ext cx="1" cy="8499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134330" y="2959848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States followed with amendments </a:t>
              </a:r>
              <a:endParaRPr lang="en-AU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760009" y="4494489"/>
              <a:ext cx="2735467" cy="83099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200" b="1" dirty="0" smtClean="0"/>
                <a:t>Family Law Amendments (Shared Parental Responsibility) Act 2006 (</a:t>
              </a:r>
              <a:r>
                <a:rPr lang="en-AU" sz="1200" b="1" dirty="0" err="1" smtClean="0"/>
                <a:t>Cth</a:t>
              </a:r>
              <a:r>
                <a:rPr lang="en-AU" sz="1200" b="1" dirty="0" smtClean="0"/>
                <a:t>) </a:t>
              </a:r>
              <a:r>
                <a:rPr lang="en-AU" sz="1200" dirty="0" smtClean="0"/>
                <a:t>– introduced 2 types of considerations now focused on best interest of child </a:t>
              </a:r>
              <a:endParaRPr lang="en-AU" sz="12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7606003" y="3837012"/>
              <a:ext cx="0" cy="54086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116534" y="1251391"/>
              <a:ext cx="1919962" cy="17543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200" b="1" i="1" dirty="0" smtClean="0"/>
                <a:t>Family Law </a:t>
              </a:r>
              <a:r>
                <a:rPr lang="en-AU" sz="1200" b="1" i="1" dirty="0" err="1" smtClean="0"/>
                <a:t>Amendmenet</a:t>
              </a:r>
              <a:r>
                <a:rPr lang="en-AU" sz="1200" b="1" i="1" dirty="0" smtClean="0"/>
                <a:t> (De Facto Financial Matters and Other Measures) </a:t>
              </a:r>
              <a:r>
                <a:rPr lang="en-AU" sz="1200" b="1" dirty="0" smtClean="0"/>
                <a:t>Act 2008 (</a:t>
              </a:r>
              <a:r>
                <a:rPr lang="en-AU" sz="1200" b="1" dirty="0" err="1" smtClean="0"/>
                <a:t>Cth</a:t>
              </a:r>
              <a:r>
                <a:rPr lang="en-AU" sz="1200" b="1" dirty="0" smtClean="0"/>
                <a:t>) – </a:t>
              </a:r>
              <a:r>
                <a:rPr lang="en-AU" sz="1200" dirty="0" smtClean="0"/>
                <a:t>property and maintenance matters for separating same-sex couples are now determined by the </a:t>
              </a:r>
              <a:r>
                <a:rPr lang="en-AU" sz="1200" dirty="0" err="1" smtClean="0"/>
                <a:t>Fam</a:t>
              </a:r>
              <a:r>
                <a:rPr lang="en-AU" sz="1200" dirty="0" smtClean="0"/>
                <a:t> Court or FCCC</a:t>
              </a:r>
              <a:endParaRPr lang="en-AU" sz="1200" i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21004" y="4309823"/>
              <a:ext cx="1745809" cy="101566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In the past, Parents sought ‘custody and control’ over their children, enforcing their parental rights </a:t>
              </a:r>
              <a:endParaRPr lang="en-AU" sz="1200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51520" y="3289176"/>
              <a:ext cx="9001000" cy="2289034"/>
              <a:chOff x="251520" y="3289176"/>
              <a:chExt cx="9001000" cy="2289034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51520" y="3289176"/>
                <a:ext cx="8784976" cy="787896"/>
                <a:chOff x="251520" y="3289176"/>
                <a:chExt cx="8784976" cy="787896"/>
              </a:xfrm>
            </p:grpSpPr>
            <p:sp>
              <p:nvSpPr>
                <p:cNvPr id="4" name="Right Arrow 3"/>
                <p:cNvSpPr/>
                <p:nvPr/>
              </p:nvSpPr>
              <p:spPr>
                <a:xfrm>
                  <a:off x="251520" y="3289176"/>
                  <a:ext cx="8784976" cy="787896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92130" y="3529235"/>
                  <a:ext cx="72008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400" dirty="0" smtClean="0"/>
                    <a:t>1961</a:t>
                  </a:r>
                  <a:endParaRPr lang="en-AU" sz="14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475423" y="3498458"/>
                  <a:ext cx="64807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600" dirty="0" smtClean="0"/>
                    <a:t>2012</a:t>
                  </a:r>
                  <a:endParaRPr lang="en-AU" sz="16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714853" y="3421513"/>
                  <a:ext cx="1080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2800" dirty="0" smtClean="0"/>
                    <a:t>2008</a:t>
                  </a:r>
                  <a:endParaRPr lang="en-AU" sz="28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283968" y="3498458"/>
                  <a:ext cx="72008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600" dirty="0" smtClean="0"/>
                    <a:t>2006</a:t>
                  </a:r>
                  <a:endParaRPr lang="en-AU" sz="16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752506" y="3498458"/>
                  <a:ext cx="64807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600" dirty="0" smtClean="0"/>
                    <a:t>2001</a:t>
                  </a:r>
                  <a:endParaRPr lang="en-AU" sz="1600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2850243" y="3498458"/>
                  <a:ext cx="64807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600" dirty="0" smtClean="0"/>
                    <a:t>2004</a:t>
                  </a:r>
                  <a:endParaRPr lang="en-AU" sz="16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99592" y="3498458"/>
                  <a:ext cx="64807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600" dirty="0" smtClean="0"/>
                    <a:t>1975</a:t>
                  </a:r>
                  <a:endParaRPr lang="en-AU" sz="1600" dirty="0"/>
                </a:p>
              </p:txBody>
            </p:sp>
          </p:grpSp>
          <p:sp>
            <p:nvSpPr>
              <p:cNvPr id="43" name="TextBox 42"/>
              <p:cNvSpPr txBox="1"/>
              <p:nvPr/>
            </p:nvSpPr>
            <p:spPr>
              <a:xfrm>
                <a:off x="6552513" y="4377881"/>
                <a:ext cx="270000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b="1" dirty="0" smtClean="0"/>
                  <a:t>Family Law Legislation Amendment (Family Violence and Other Measures) Act 2011 (</a:t>
                </a:r>
                <a:r>
                  <a:rPr lang="en-AU" sz="1200" b="1" dirty="0" err="1" smtClean="0"/>
                  <a:t>Cth</a:t>
                </a:r>
                <a:r>
                  <a:rPr lang="en-AU" sz="1200" b="1" dirty="0" smtClean="0"/>
                  <a:t>) – </a:t>
                </a:r>
                <a:r>
                  <a:rPr lang="en-AU" sz="1200" dirty="0" smtClean="0"/>
                  <a:t>new provisions to fix conflicts between best interest of child and the child’s meaningful relationship with parents </a:t>
                </a:r>
                <a:endParaRPr lang="en-AU" sz="1200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126904" y="3421513"/>
                <a:ext cx="2256017" cy="518090"/>
              </a:xfrm>
              <a:prstGeom prst="rect">
                <a:avLst/>
              </a:prstGeom>
              <a:solidFill>
                <a:schemeClr val="accent2">
                  <a:alpha val="31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51" name="Straight Arrow Connector 50"/>
            <p:cNvCxnSpPr/>
            <p:nvPr/>
          </p:nvCxnSpPr>
          <p:spPr>
            <a:xfrm>
              <a:off x="5004048" y="2942688"/>
              <a:ext cx="406935" cy="4839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6142806" y="3005717"/>
              <a:ext cx="0" cy="415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7382921" y="3015759"/>
              <a:ext cx="519595" cy="40575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4644008" y="3944733"/>
              <a:ext cx="0" cy="4923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34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Court Considerations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 smtClean="0"/>
              <a:t>No presumption </a:t>
            </a:r>
            <a:r>
              <a:rPr lang="en-AU" dirty="0" smtClean="0"/>
              <a:t>in favour of biological parent over the non-biological parent 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/>
              <a:t>To whom the child lives with and spends time with depends on what the </a:t>
            </a:r>
            <a:r>
              <a:rPr lang="en-AU" b="1" dirty="0"/>
              <a:t>best interests of the child </a:t>
            </a:r>
            <a:r>
              <a:rPr lang="en-AU" dirty="0" smtClean="0"/>
              <a:t>are</a:t>
            </a:r>
            <a:endParaRPr lang="en-AU" dirty="0" smtClean="0"/>
          </a:p>
          <a:p>
            <a:r>
              <a:rPr lang="en-AU" dirty="0" smtClean="0"/>
              <a:t>To determine this, there are primary and additional considerations as well as presumptions </a:t>
            </a:r>
          </a:p>
          <a:p>
            <a:endParaRPr lang="en-AU" dirty="0"/>
          </a:p>
        </p:txBody>
      </p:sp>
      <p:sp>
        <p:nvSpPr>
          <p:cNvPr id="6" name="Down Arrow 5"/>
          <p:cNvSpPr/>
          <p:nvPr/>
        </p:nvSpPr>
        <p:spPr>
          <a:xfrm>
            <a:off x="3912809" y="2588599"/>
            <a:ext cx="1008112" cy="86409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7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Best Interest of the Child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25922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AU" b="1" dirty="0" smtClean="0"/>
              <a:t>Primary Considerations: </a:t>
            </a:r>
          </a:p>
          <a:p>
            <a:r>
              <a:rPr lang="en-AU" dirty="0"/>
              <a:t> </a:t>
            </a:r>
            <a:r>
              <a:rPr lang="en-AU" dirty="0" smtClean="0"/>
              <a:t>meaningful relationship with both parents </a:t>
            </a:r>
          </a:p>
          <a:p>
            <a:r>
              <a:rPr lang="en-AU" dirty="0" smtClean="0"/>
              <a:t>Protection from harm being exposed to abuse, neglect or family violence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85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Best Interest of the Child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2</a:t>
            </a:r>
            <a:r>
              <a:rPr lang="en-AU" b="1" dirty="0" smtClean="0"/>
              <a:t>. Additional considerations: </a:t>
            </a:r>
          </a:p>
          <a:p>
            <a:pPr lvl="0"/>
            <a:r>
              <a:rPr lang="en-AU" dirty="0"/>
              <a:t>The child’s wishes </a:t>
            </a:r>
          </a:p>
          <a:p>
            <a:pPr lvl="0"/>
            <a:r>
              <a:rPr lang="en-AU" dirty="0"/>
              <a:t>The nature of the relationship between the child and the parents </a:t>
            </a:r>
          </a:p>
          <a:p>
            <a:pPr lvl="0"/>
            <a:r>
              <a:rPr lang="en-AU" dirty="0"/>
              <a:t>The financial ability of the parent to care for the child</a:t>
            </a:r>
          </a:p>
          <a:p>
            <a:pPr lvl="0"/>
            <a:r>
              <a:rPr lang="en-AU" dirty="0"/>
              <a:t>The ability of the parent to provide for intellectual and emotional needs of the child</a:t>
            </a:r>
          </a:p>
          <a:p>
            <a:pPr lvl="0"/>
            <a:r>
              <a:rPr lang="en-AU" dirty="0"/>
              <a:t>The level of connection between the parents.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15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Presumption of Shared Responsibility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This means the Court will presume that it is in the best interests of the child for parents to have equal shared responsibility for the child</a:t>
            </a:r>
          </a:p>
          <a:p>
            <a:r>
              <a:rPr lang="en-AU" b="1" dirty="0" smtClean="0"/>
              <a:t>Does not apply: </a:t>
            </a:r>
            <a:r>
              <a:rPr lang="en-AU" dirty="0" smtClean="0"/>
              <a:t>where there is family violence and child abuse</a:t>
            </a:r>
          </a:p>
          <a:p>
            <a:r>
              <a:rPr lang="en-AU" b="1" dirty="0" smtClean="0"/>
              <a:t>Rebutted: </a:t>
            </a:r>
            <a:r>
              <a:rPr lang="en-AU" dirty="0" smtClean="0"/>
              <a:t>if shown it is not best interest of the child </a:t>
            </a:r>
          </a:p>
          <a:p>
            <a:r>
              <a:rPr lang="en-AU" dirty="0" smtClean="0"/>
              <a:t>Other considerations: if it is “reasonable practicable” to have this order.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41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459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Same-Sex Parents Who Separate: Who gets the child?</vt:lpstr>
      <vt:lpstr>Law Reform Timeline</vt:lpstr>
      <vt:lpstr>Court Considerations</vt:lpstr>
      <vt:lpstr>Best Interest of the Child </vt:lpstr>
      <vt:lpstr>Best Interest of the Child </vt:lpstr>
      <vt:lpstr>Presumption of Shared Responsibility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Same-Sex Parents Who Separate: Who gets the child?</dc:title>
  <dc:creator>Julie Cheung</dc:creator>
  <cp:lastModifiedBy>Julie Cheung</cp:lastModifiedBy>
  <cp:revision>8</cp:revision>
  <dcterms:created xsi:type="dcterms:W3CDTF">2014-07-31T00:10:04Z</dcterms:created>
  <dcterms:modified xsi:type="dcterms:W3CDTF">2014-08-05T09:31:20Z</dcterms:modified>
</cp:coreProperties>
</file>