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CC"/>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E4BD5D2F-2269-4D6D-B416-5DC61E264FD8}" type="datetimeFigureOut">
              <a:rPr lang="en-AU" smtClean="0"/>
              <a:t>29/05/2014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322670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BD5D2F-2269-4D6D-B416-5DC61E264FD8}" type="datetimeFigureOut">
              <a:rPr lang="en-AU" smtClean="0"/>
              <a:t>29/05/2014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64306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BD5D2F-2269-4D6D-B416-5DC61E264FD8}" type="datetimeFigureOut">
              <a:rPr lang="en-AU" smtClean="0"/>
              <a:t>29/05/2014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49746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BD5D2F-2269-4D6D-B416-5DC61E264FD8}" type="datetimeFigureOut">
              <a:rPr lang="en-AU" smtClean="0"/>
              <a:t>29/05/2014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285154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BD5D2F-2269-4D6D-B416-5DC61E264FD8}" type="datetimeFigureOut">
              <a:rPr lang="en-AU" smtClean="0"/>
              <a:t>29/05/2014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298549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E4BD5D2F-2269-4D6D-B416-5DC61E264FD8}" type="datetimeFigureOut">
              <a:rPr lang="en-AU" smtClean="0"/>
              <a:t>29/05/2014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401565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E4BD5D2F-2269-4D6D-B416-5DC61E264FD8}" type="datetimeFigureOut">
              <a:rPr lang="en-AU" smtClean="0"/>
              <a:t>29/05/2014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117168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E4BD5D2F-2269-4D6D-B416-5DC61E264FD8}" type="datetimeFigureOut">
              <a:rPr lang="en-AU" smtClean="0"/>
              <a:t>29/05/2014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108607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D5D2F-2269-4D6D-B416-5DC61E264FD8}" type="datetimeFigureOut">
              <a:rPr lang="en-AU" smtClean="0"/>
              <a:t>29/05/2014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250823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D5D2F-2269-4D6D-B416-5DC61E264FD8}" type="datetimeFigureOut">
              <a:rPr lang="en-AU" smtClean="0"/>
              <a:t>29/05/2014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3577604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D5D2F-2269-4D6D-B416-5DC61E264FD8}" type="datetimeFigureOut">
              <a:rPr lang="en-AU" smtClean="0"/>
              <a:t>29/05/2014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4BDDF5D-8355-4043-AEFD-19BEBAC658E4}" type="slidenum">
              <a:rPr lang="en-AU" smtClean="0"/>
              <a:t>‹#›</a:t>
            </a:fld>
            <a:endParaRPr lang="en-AU"/>
          </a:p>
        </p:txBody>
      </p:sp>
    </p:spTree>
    <p:extLst>
      <p:ext uri="{BB962C8B-B14F-4D97-AF65-F5344CB8AC3E}">
        <p14:creationId xmlns:p14="http://schemas.microsoft.com/office/powerpoint/2010/main" val="17052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rgbClr val="0066CC"/>
          </a:fgClr>
          <a:bgClr>
            <a:schemeClr val="tx2">
              <a:lumMod val="40000"/>
              <a:lumOff val="60000"/>
            </a:schemeClr>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D5D2F-2269-4D6D-B416-5DC61E264FD8}" type="datetimeFigureOut">
              <a:rPr lang="en-AU" smtClean="0"/>
              <a:t>29/05/2014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DDF5D-8355-4043-AEFD-19BEBAC658E4}" type="slidenum">
              <a:rPr lang="en-AU" smtClean="0"/>
              <a:t>‹#›</a:t>
            </a:fld>
            <a:endParaRPr lang="en-AU"/>
          </a:p>
        </p:txBody>
      </p:sp>
    </p:spTree>
    <p:extLst>
      <p:ext uri="{BB962C8B-B14F-4D97-AF65-F5344CB8AC3E}">
        <p14:creationId xmlns:p14="http://schemas.microsoft.com/office/powerpoint/2010/main" val="43018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ache.gawkerassets.com/assets/images/4/2009/09/500x_IMG_6732.jp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436" y="302412"/>
            <a:ext cx="8217129"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p:txBody>
          <a:bodyPr>
            <a:noAutofit/>
          </a:bodyPr>
          <a:lstStyle/>
          <a:p>
            <a:r>
              <a:rPr lang="en-AU" sz="6600" b="1" dirty="0" smtClean="0">
                <a:solidFill>
                  <a:schemeClr val="bg1"/>
                </a:solidFill>
              </a:rPr>
              <a:t>Audio Recordings in Family Court Proceedings</a:t>
            </a:r>
            <a:endParaRPr lang="en-AU" sz="6600" b="1" dirty="0">
              <a:solidFill>
                <a:schemeClr val="bg1"/>
              </a:solidFill>
            </a:endParaRPr>
          </a:p>
        </p:txBody>
      </p:sp>
      <p:pic>
        <p:nvPicPr>
          <p:cNvPr id="1026" name="Picture 2" descr="http://cache.gawkerassets.com/assets/images/4/2009/09/500x_IMG_6732.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35300" y="-11636375"/>
            <a:ext cx="4762500" cy="3171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cache.gawkerassets.com/assets/images/4/2009/09/500x_IMG_6732.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87700" y="-11483975"/>
            <a:ext cx="4762500" cy="31718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11660" y="5962856"/>
            <a:ext cx="6120680" cy="369332"/>
          </a:xfrm>
          <a:prstGeom prst="rect">
            <a:avLst/>
          </a:prstGeom>
          <a:noFill/>
        </p:spPr>
        <p:txBody>
          <a:bodyPr wrap="square" rtlCol="0">
            <a:spAutoFit/>
          </a:bodyPr>
          <a:lstStyle/>
          <a:p>
            <a:pPr algn="ctr"/>
            <a:r>
              <a:rPr lang="en-AU" sz="1400" dirty="0">
                <a:solidFill>
                  <a:prstClr val="black"/>
                </a:solidFill>
              </a:rPr>
              <a:t>Image Copyright </a:t>
            </a:r>
            <a:r>
              <a:rPr lang="en-AU" sz="1400" dirty="0" smtClean="0">
                <a:solidFill>
                  <a:prstClr val="black"/>
                </a:solidFill>
              </a:rPr>
              <a:t>©Allure Media  2009</a:t>
            </a:r>
            <a:r>
              <a:rPr lang="en-AU" sz="1400" dirty="0">
                <a:solidFill>
                  <a:prstClr val="black"/>
                </a:solidFill>
              </a:rPr>
              <a:t> </a:t>
            </a:r>
            <a:r>
              <a:rPr lang="en-AU" dirty="0" smtClean="0"/>
              <a:t> </a:t>
            </a:r>
            <a:endParaRPr lang="en-AU" dirty="0"/>
          </a:p>
        </p:txBody>
      </p:sp>
    </p:spTree>
    <p:extLst>
      <p:ext uri="{BB962C8B-B14F-4D97-AF65-F5344CB8AC3E}">
        <p14:creationId xmlns:p14="http://schemas.microsoft.com/office/powerpoint/2010/main" val="2998259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384" y="692696"/>
            <a:ext cx="8589233" cy="4479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36351" y="5353256"/>
            <a:ext cx="6120680" cy="369332"/>
          </a:xfrm>
          <a:prstGeom prst="rect">
            <a:avLst/>
          </a:prstGeom>
          <a:noFill/>
        </p:spPr>
        <p:txBody>
          <a:bodyPr wrap="square" rtlCol="0">
            <a:spAutoFit/>
          </a:bodyPr>
          <a:lstStyle/>
          <a:p>
            <a:pPr algn="ctr"/>
            <a:r>
              <a:rPr lang="en-AU" sz="1400" dirty="0">
                <a:solidFill>
                  <a:prstClr val="black"/>
                </a:solidFill>
              </a:rPr>
              <a:t>Image Copyright </a:t>
            </a:r>
            <a:r>
              <a:rPr lang="en-AU" sz="1400" dirty="0" smtClean="0">
                <a:solidFill>
                  <a:prstClr val="black"/>
                </a:solidFill>
              </a:rPr>
              <a:t>©FIXYOURTHINKING 2004</a:t>
            </a:r>
            <a:r>
              <a:rPr lang="en-AU" dirty="0" smtClean="0"/>
              <a:t> </a:t>
            </a:r>
            <a:endParaRPr lang="en-AU" dirty="0"/>
          </a:p>
        </p:txBody>
      </p:sp>
    </p:spTree>
    <p:extLst>
      <p:ext uri="{BB962C8B-B14F-4D97-AF65-F5344CB8AC3E}">
        <p14:creationId xmlns:p14="http://schemas.microsoft.com/office/powerpoint/2010/main" val="2588756780"/>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712968" cy="5649491"/>
          </a:xfrm>
        </p:spPr>
        <p:txBody>
          <a:bodyPr>
            <a:noAutofit/>
          </a:bodyPr>
          <a:lstStyle/>
          <a:p>
            <a:pPr marL="0" indent="0">
              <a:buNone/>
            </a:pPr>
            <a:r>
              <a:rPr lang="en-AU" sz="8000" dirty="0" smtClean="0">
                <a:solidFill>
                  <a:srgbClr val="FF0000"/>
                </a:solidFill>
                <a:latin typeface="Cambria"/>
              </a:rPr>
              <a:t>⨂ </a:t>
            </a:r>
            <a:r>
              <a:rPr lang="en-AU" sz="4000" dirty="0" smtClean="0">
                <a:latin typeface="+mj-lt"/>
              </a:rPr>
              <a:t>Prohibition on the installation, use 	and maintenance of listening devices</a:t>
            </a:r>
            <a:endParaRPr lang="en-AU" sz="4000" dirty="0">
              <a:latin typeface="+mj-lt"/>
            </a:endParaRPr>
          </a:p>
          <a:p>
            <a:pPr marL="0" indent="0">
              <a:buNone/>
            </a:pPr>
            <a:r>
              <a:rPr lang="en-AU" sz="8000" dirty="0" smtClean="0">
                <a:solidFill>
                  <a:srgbClr val="FF0000"/>
                </a:solidFill>
                <a:latin typeface="Cambria"/>
              </a:rPr>
              <a:t>⨂</a:t>
            </a:r>
            <a:r>
              <a:rPr lang="en-AU" sz="4000" dirty="0" smtClean="0">
                <a:latin typeface="Calibri" panose="020F0502020204030204" pitchFamily="34" charset="0"/>
              </a:rPr>
              <a:t>Prohibition on communication or 	publication of private 	conversations 	or recordings of activities</a:t>
            </a:r>
            <a:endParaRPr lang="en-AU" sz="4000" dirty="0">
              <a:latin typeface="Calibri" panose="020F0502020204030204" pitchFamily="34" charset="0"/>
            </a:endParaRPr>
          </a:p>
        </p:txBody>
      </p:sp>
    </p:spTree>
    <p:extLst>
      <p:ext uri="{BB962C8B-B14F-4D97-AF65-F5344CB8AC3E}">
        <p14:creationId xmlns:p14="http://schemas.microsoft.com/office/powerpoint/2010/main" val="41194180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ctr">
              <a:buNone/>
            </a:pPr>
            <a:r>
              <a:rPr lang="en-AU" sz="3600" b="1" dirty="0" smtClean="0"/>
              <a:t>“[42] It is common ground between the parties that the recording of the private conversation between the parties by the father…is contrary to the provisions of the </a:t>
            </a:r>
            <a:r>
              <a:rPr lang="en-AU" sz="3600" b="1" i="1" dirty="0" smtClean="0"/>
              <a:t>Surveillance Devices Act 2007</a:t>
            </a:r>
            <a:r>
              <a:rPr lang="en-AU" sz="3600" b="1" dirty="0" smtClean="0"/>
              <a:t> (NSW)…thus rendering the recordings illegal and the publishing of these recordings illegal.”</a:t>
            </a:r>
          </a:p>
          <a:p>
            <a:pPr marL="0" indent="0" algn="ctr">
              <a:buNone/>
            </a:pPr>
            <a:endParaRPr lang="en-AU" dirty="0" smtClean="0"/>
          </a:p>
          <a:p>
            <a:pPr marL="0" indent="0" algn="ctr">
              <a:buNone/>
            </a:pPr>
            <a:r>
              <a:rPr lang="en-AU" sz="2400" dirty="0" smtClean="0"/>
              <a:t>- </a:t>
            </a:r>
            <a:r>
              <a:rPr lang="en-AU" sz="2400" i="1" dirty="0" smtClean="0"/>
              <a:t>Huffman v Gorman</a:t>
            </a:r>
            <a:r>
              <a:rPr lang="en-AU" sz="2400" dirty="0" smtClean="0"/>
              <a:t> [2014] </a:t>
            </a:r>
            <a:r>
              <a:rPr lang="en-AU" sz="2400" dirty="0" err="1" smtClean="0"/>
              <a:t>FamCA</a:t>
            </a:r>
            <a:r>
              <a:rPr lang="en-AU" sz="2400" dirty="0" smtClean="0"/>
              <a:t> 150</a:t>
            </a:r>
            <a:endParaRPr lang="en-AU" sz="2400" dirty="0"/>
          </a:p>
        </p:txBody>
      </p:sp>
    </p:spTree>
    <p:extLst>
      <p:ext uri="{BB962C8B-B14F-4D97-AF65-F5344CB8AC3E}">
        <p14:creationId xmlns:p14="http://schemas.microsoft.com/office/powerpoint/2010/main" val="137665697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9492"/>
            <a:ext cx="8229600" cy="5696672"/>
          </a:xfrm>
        </p:spPr>
        <p:txBody>
          <a:bodyPr/>
          <a:lstStyle/>
          <a:p>
            <a:pPr marL="0" indent="0" algn="ctr">
              <a:buNone/>
            </a:pPr>
            <a:r>
              <a:rPr lang="en-AU" b="1" dirty="0" smtClean="0"/>
              <a:t>Was there consent?</a:t>
            </a:r>
          </a:p>
          <a:p>
            <a:pPr marL="0" indent="0" algn="ctr">
              <a:buNone/>
            </a:pPr>
            <a:endParaRPr lang="en-AU" b="1" dirty="0"/>
          </a:p>
          <a:p>
            <a:pPr marL="0" indent="0" algn="ctr">
              <a:buNone/>
            </a:pPr>
            <a:r>
              <a:rPr lang="en-AU" b="1" dirty="0" smtClean="0"/>
              <a:t>Was recording reasonably necessary for the protection of the lawful interests of that principal party?</a:t>
            </a:r>
          </a:p>
          <a:p>
            <a:pPr marL="0" indent="0" algn="ctr">
              <a:buNone/>
            </a:pPr>
            <a:endParaRPr lang="en-AU" b="1" dirty="0"/>
          </a:p>
          <a:p>
            <a:pPr marL="0" indent="0" algn="ctr">
              <a:buNone/>
            </a:pPr>
            <a:r>
              <a:rPr lang="en-AU" b="1" dirty="0" smtClean="0"/>
              <a:t>Was communication or publication of private conversation reasonably necessary to prevent serious violence to persons or substantial damage to property?</a:t>
            </a:r>
            <a:endParaRPr lang="en-AU" b="1" dirty="0"/>
          </a:p>
        </p:txBody>
      </p:sp>
    </p:spTree>
    <p:extLst>
      <p:ext uri="{BB962C8B-B14F-4D97-AF65-F5344CB8AC3E}">
        <p14:creationId xmlns:p14="http://schemas.microsoft.com/office/powerpoint/2010/main" val="19241083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363" y="404664"/>
            <a:ext cx="5629275"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123728" y="4005114"/>
            <a:ext cx="5112568" cy="523220"/>
          </a:xfrm>
          <a:prstGeom prst="rect">
            <a:avLst/>
          </a:prstGeom>
          <a:noFill/>
        </p:spPr>
        <p:txBody>
          <a:bodyPr wrap="square" rtlCol="0">
            <a:spAutoFit/>
          </a:bodyPr>
          <a:lstStyle/>
          <a:p>
            <a:pPr algn="ctr"/>
            <a:endParaRPr lang="en-AU" sz="1400" b="1" dirty="0" smtClean="0"/>
          </a:p>
          <a:p>
            <a:pPr algn="ctr"/>
            <a:r>
              <a:rPr lang="en-AU" sz="1400" dirty="0" smtClean="0"/>
              <a:t>Image Copyright </a:t>
            </a:r>
            <a:r>
              <a:rPr lang="en-AU" sz="1400" dirty="0" smtClean="0"/>
              <a:t>© </a:t>
            </a:r>
            <a:r>
              <a:rPr lang="en-AU" sz="1400" dirty="0" err="1" smtClean="0">
                <a:effectLst/>
              </a:rPr>
              <a:t>ITLex</a:t>
            </a:r>
            <a:r>
              <a:rPr lang="en-AU" sz="1400" dirty="0" smtClean="0">
                <a:effectLst/>
              </a:rPr>
              <a:t> Incorporated 2012</a:t>
            </a:r>
            <a:r>
              <a:rPr lang="en-AU" sz="1400" dirty="0" smtClean="0"/>
              <a:t> </a:t>
            </a:r>
            <a:endParaRPr lang="en-AU" sz="1400" dirty="0"/>
          </a:p>
        </p:txBody>
      </p:sp>
      <p:sp>
        <p:nvSpPr>
          <p:cNvPr id="4" name="TextBox 3"/>
          <p:cNvSpPr txBox="1"/>
          <p:nvPr/>
        </p:nvSpPr>
        <p:spPr>
          <a:xfrm>
            <a:off x="769252" y="4946638"/>
            <a:ext cx="7632848" cy="1569660"/>
          </a:xfrm>
          <a:prstGeom prst="rect">
            <a:avLst/>
          </a:prstGeom>
          <a:noFill/>
        </p:spPr>
        <p:txBody>
          <a:bodyPr wrap="square" rtlCol="0">
            <a:spAutoFit/>
          </a:bodyPr>
          <a:lstStyle/>
          <a:p>
            <a:pPr algn="ctr"/>
            <a:r>
              <a:rPr lang="en-AU" sz="4800" b="1" dirty="0" smtClean="0"/>
              <a:t>Important enough to warrant its admissibility?</a:t>
            </a:r>
            <a:endParaRPr lang="en-AU" sz="4800" b="1" dirty="0"/>
          </a:p>
        </p:txBody>
      </p:sp>
    </p:spTree>
    <p:extLst>
      <p:ext uri="{BB962C8B-B14F-4D97-AF65-F5344CB8AC3E}">
        <p14:creationId xmlns:p14="http://schemas.microsoft.com/office/powerpoint/2010/main" val="200351619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91264" cy="5976664"/>
          </a:xfrm>
        </p:spPr>
        <p:txBody>
          <a:bodyPr>
            <a:normAutofit fontScale="85000" lnSpcReduction="20000"/>
          </a:bodyPr>
          <a:lstStyle/>
          <a:p>
            <a:pPr marL="0" indent="0" algn="ctr">
              <a:buNone/>
            </a:pPr>
            <a:r>
              <a:rPr lang="en-AU" sz="4200" b="1" i="1" dirty="0" smtClean="0"/>
              <a:t>Evidence Act 1995 </a:t>
            </a:r>
            <a:r>
              <a:rPr lang="en-AU" sz="4200" b="1" dirty="0" smtClean="0"/>
              <a:t>(Cth)</a:t>
            </a:r>
          </a:p>
          <a:p>
            <a:pPr marL="0" indent="0" algn="ctr">
              <a:buNone/>
            </a:pPr>
            <a:endParaRPr lang="en-AU" b="1" dirty="0" smtClean="0"/>
          </a:p>
          <a:p>
            <a:pPr marL="0" indent="0" algn="ctr">
              <a:buNone/>
            </a:pPr>
            <a:r>
              <a:rPr lang="en-AU" dirty="0" smtClean="0"/>
              <a:t>Section 138 – Discretion to exclude improperly or illegally obtained evidence</a:t>
            </a:r>
          </a:p>
          <a:p>
            <a:pPr marL="0" indent="0" algn="ctr">
              <a:buNone/>
            </a:pPr>
            <a:endParaRPr lang="en-AU" dirty="0" smtClean="0"/>
          </a:p>
          <a:p>
            <a:pPr marL="514350" indent="-514350" algn="ctr">
              <a:buAutoNum type="arabicParenBoth"/>
            </a:pPr>
            <a:r>
              <a:rPr lang="en-AU" dirty="0" smtClean="0"/>
              <a:t>Evidence that was obtained:</a:t>
            </a:r>
          </a:p>
          <a:p>
            <a:pPr marL="514350" indent="-514350" algn="ctr">
              <a:buFont typeface="+mj-lt"/>
              <a:buAutoNum type="alphaLcParenR"/>
            </a:pPr>
            <a:r>
              <a:rPr lang="en-AU" dirty="0" smtClean="0"/>
              <a:t>Improperly or in contravention of an Australian law; or</a:t>
            </a:r>
          </a:p>
          <a:p>
            <a:pPr marL="514350" indent="-514350" algn="ctr">
              <a:buFont typeface="+mj-lt"/>
              <a:buAutoNum type="alphaLcParenR"/>
            </a:pPr>
            <a:r>
              <a:rPr lang="en-AU" dirty="0" smtClean="0"/>
              <a:t>In consequence of an impropriety or a contravention of an Australian law;</a:t>
            </a:r>
          </a:p>
          <a:p>
            <a:pPr marL="0" indent="0" algn="ctr">
              <a:buNone/>
            </a:pPr>
            <a:endParaRPr lang="en-AU" dirty="0" smtClean="0"/>
          </a:p>
          <a:p>
            <a:pPr marL="0" indent="0" algn="ctr">
              <a:buNone/>
            </a:pPr>
            <a:r>
              <a:rPr lang="en-AU" dirty="0" smtClean="0"/>
              <a:t>Is not to be admitted </a:t>
            </a:r>
            <a:r>
              <a:rPr lang="en-AU" b="1" u="sng" dirty="0" smtClean="0"/>
              <a:t>unless the desirability of admitting the evidence outweighs the undesirability</a:t>
            </a:r>
            <a:r>
              <a:rPr lang="en-AU" b="1" dirty="0" smtClean="0"/>
              <a:t> </a:t>
            </a:r>
            <a:r>
              <a:rPr lang="en-AU" dirty="0" smtClean="0"/>
              <a:t>of admitting evidence that has been obtained in the way in which the evidence was obtained. </a:t>
            </a:r>
            <a:endParaRPr lang="en-AU" dirty="0"/>
          </a:p>
        </p:txBody>
      </p:sp>
    </p:spTree>
    <p:extLst>
      <p:ext uri="{BB962C8B-B14F-4D97-AF65-F5344CB8AC3E}">
        <p14:creationId xmlns:p14="http://schemas.microsoft.com/office/powerpoint/2010/main" val="37959904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ctr">
              <a:buNone/>
            </a:pPr>
            <a:r>
              <a:rPr lang="en-AU" sz="3600" b="1" dirty="0" smtClean="0"/>
              <a:t>What is the probative value of the audio recording? </a:t>
            </a:r>
          </a:p>
          <a:p>
            <a:pPr marL="0" indent="0" algn="ctr">
              <a:buNone/>
            </a:pPr>
            <a:endParaRPr lang="en-AU" sz="3600" b="1" dirty="0"/>
          </a:p>
          <a:p>
            <a:pPr marL="0" indent="0" algn="ctr">
              <a:buNone/>
            </a:pPr>
            <a:r>
              <a:rPr lang="en-AU" sz="3600" b="1" dirty="0" smtClean="0"/>
              <a:t>How important is the audio recording to the proceeding?</a:t>
            </a:r>
          </a:p>
          <a:p>
            <a:pPr marL="0" indent="0" algn="ctr">
              <a:buNone/>
            </a:pPr>
            <a:endParaRPr lang="en-AU" sz="3600" b="1" dirty="0" smtClean="0"/>
          </a:p>
          <a:p>
            <a:pPr marL="0" indent="0" algn="ctr">
              <a:buNone/>
            </a:pPr>
            <a:r>
              <a:rPr lang="en-AU" sz="3600" b="1" dirty="0" smtClean="0"/>
              <a:t>What is the nature of the audio recording and its relation to the nature of the subject-matter at hand?</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1520866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20688"/>
            <a:ext cx="8640960" cy="5793507"/>
          </a:xfrm>
        </p:spPr>
        <p:txBody>
          <a:bodyPr>
            <a:normAutofit/>
          </a:bodyPr>
          <a:lstStyle/>
          <a:p>
            <a:pPr marL="0" indent="0" algn="ctr">
              <a:buNone/>
            </a:pPr>
            <a:r>
              <a:rPr lang="en-AU" sz="4000" b="1" dirty="0" smtClean="0"/>
              <a:t>Improper recording = impropriety or contravention of law</a:t>
            </a:r>
          </a:p>
          <a:p>
            <a:pPr marL="0" indent="0" algn="ctr">
              <a:buNone/>
            </a:pPr>
            <a:endParaRPr lang="en-AU" dirty="0"/>
          </a:p>
          <a:p>
            <a:pPr marL="0" indent="0" algn="ctr">
              <a:buNone/>
            </a:pPr>
            <a:r>
              <a:rPr lang="en-AU" sz="2800" b="1" i="1" dirty="0" smtClean="0"/>
              <a:t>Family Court considerations regarding impropriety:</a:t>
            </a:r>
          </a:p>
          <a:p>
            <a:pPr algn="ctr">
              <a:buFont typeface="Wingdings" panose="05000000000000000000" pitchFamily="2" charset="2"/>
              <a:buChar char="Ø"/>
            </a:pPr>
            <a:r>
              <a:rPr lang="en-AU" sz="2800" dirty="0" smtClean="0"/>
              <a:t>Gravity?</a:t>
            </a:r>
          </a:p>
          <a:p>
            <a:pPr algn="ctr">
              <a:buFont typeface="Wingdings" panose="05000000000000000000" pitchFamily="2" charset="2"/>
              <a:buChar char="Ø"/>
            </a:pPr>
            <a:r>
              <a:rPr lang="en-AU" sz="2800" dirty="0" smtClean="0"/>
              <a:t>Deliberate or reckless?</a:t>
            </a:r>
          </a:p>
          <a:p>
            <a:pPr algn="ctr">
              <a:buFont typeface="Wingdings" panose="05000000000000000000" pitchFamily="2" charset="2"/>
              <a:buChar char="Ø"/>
            </a:pPr>
            <a:r>
              <a:rPr lang="en-AU" sz="2800" dirty="0" smtClean="0"/>
              <a:t>Likely to be addressed in any other proceeding?</a:t>
            </a:r>
          </a:p>
          <a:p>
            <a:pPr algn="ctr">
              <a:buFont typeface="Wingdings" panose="05000000000000000000" pitchFamily="2" charset="2"/>
              <a:buChar char="Ø"/>
            </a:pPr>
            <a:r>
              <a:rPr lang="en-AU" sz="2800" dirty="0" smtClean="0"/>
              <a:t>Difficulty of obtaining evidence without its occurrence?</a:t>
            </a:r>
          </a:p>
          <a:p>
            <a:pPr>
              <a:buFontTx/>
              <a:buChar char="-"/>
            </a:pPr>
            <a:endParaRPr lang="en-AU" dirty="0"/>
          </a:p>
        </p:txBody>
      </p:sp>
    </p:spTree>
    <p:extLst>
      <p:ext uri="{BB962C8B-B14F-4D97-AF65-F5344CB8AC3E}">
        <p14:creationId xmlns:p14="http://schemas.microsoft.com/office/powerpoint/2010/main" val="357838433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marL="0" indent="0" algn="ctr">
              <a:buNone/>
            </a:pPr>
            <a:r>
              <a:rPr lang="en-AU" b="1" i="1" dirty="0" smtClean="0"/>
              <a:t>“It is a matter which arises all too frequently, particularly in family law proceedings, and seems to have gathered support not only from parties to proceedings but also from legal representatives…It would seem, clearly, to be an evidence gathering exercise and one that, in my view at least…gives rise to serious concerns as to the behaviours of the party who records such evidence”. </a:t>
            </a:r>
          </a:p>
          <a:p>
            <a:pPr marL="0" indent="0" algn="ctr">
              <a:buNone/>
            </a:pPr>
            <a:endParaRPr lang="en-AU" i="1" dirty="0" smtClean="0"/>
          </a:p>
          <a:p>
            <a:pPr marL="0" indent="0" algn="ctr">
              <a:buNone/>
            </a:pPr>
            <a:r>
              <a:rPr lang="en-AU" sz="1800" i="1" dirty="0" smtClean="0"/>
              <a:t>- </a:t>
            </a:r>
            <a:r>
              <a:rPr lang="en-AU" sz="1800" dirty="0" smtClean="0"/>
              <a:t>Federal Magistrate John Croker, as quoted in Alexander, H. (4 February 2013) ‘Gotcha tapes disliked by court’, Sydney Morning Herald. </a:t>
            </a:r>
            <a:endParaRPr lang="en-AU" sz="1800" i="1" dirty="0"/>
          </a:p>
        </p:txBody>
      </p:sp>
    </p:spTree>
    <p:extLst>
      <p:ext uri="{BB962C8B-B14F-4D97-AF65-F5344CB8AC3E}">
        <p14:creationId xmlns:p14="http://schemas.microsoft.com/office/powerpoint/2010/main" val="157797333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389</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Audio Recordings in Family Court Proceedings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J</cp:lastModifiedBy>
  <cp:revision>11</cp:revision>
  <dcterms:created xsi:type="dcterms:W3CDTF">2014-05-28T19:50:44Z</dcterms:created>
  <dcterms:modified xsi:type="dcterms:W3CDTF">2014-05-29T06:29:47Z</dcterms:modified>
</cp:coreProperties>
</file>