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56030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50168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28792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7023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9543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76324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7183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4833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8336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7493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0562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F6FA6-CFE8-4CCA-9F54-839FDBDFC116}" type="datetimeFigureOut">
              <a:rPr lang="en-AU" smtClean="0"/>
              <a:pPr/>
              <a:t>16/07/2014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42C08-78FC-45AD-87A1-0A4E61D5494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3034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424936" cy="1728192"/>
          </a:xfrm>
        </p:spPr>
        <p:txBody>
          <a:bodyPr>
            <a:normAutofit/>
          </a:bodyPr>
          <a:lstStyle/>
          <a:p>
            <a:r>
              <a:rPr lang="en-AU" sz="6000" b="1" dirty="0" smtClean="0">
                <a:latin typeface="Adobe Garamond Pro Bold" pitchFamily="18" charset="0"/>
              </a:rPr>
              <a:t>Family Law Jurisdictions </a:t>
            </a:r>
            <a:endParaRPr lang="en-AU" sz="6000" b="1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6400800" cy="1752600"/>
          </a:xfrm>
        </p:spPr>
        <p:txBody>
          <a:bodyPr/>
          <a:lstStyle/>
          <a:p>
            <a:r>
              <a:rPr lang="en-AU" dirty="0" smtClean="0"/>
              <a:t>Where does your matter stand in the Court Hierarchy?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632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en-AU" dirty="0" smtClean="0">
                <a:latin typeface="Adobe Garamond Pro Bold" pitchFamily="18" charset="0"/>
              </a:rPr>
              <a:t>Jurisdiction? </a:t>
            </a:r>
            <a:endParaRPr lang="en-AU" dirty="0"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88840"/>
            <a:ext cx="8136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3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his is the power the Courts use to hear your subject matter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Authorised under a Statute </a:t>
            </a:r>
          </a:p>
          <a:p>
            <a:endParaRPr lang="en-A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3200" b="1" dirty="0" smtClean="0">
                <a:latin typeface="Times New Roman" pitchFamily="18" charset="0"/>
                <a:cs typeface="Times New Roman" pitchFamily="18" charset="0"/>
              </a:rPr>
              <a:t>Original Jurisdiction 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– can hear the matter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200" b="1" dirty="0" smtClean="0">
                <a:latin typeface="Times New Roman" pitchFamily="18" charset="0"/>
                <a:cs typeface="Times New Roman" pitchFamily="18" charset="0"/>
              </a:rPr>
              <a:t>Appellate Jurisdiction </a:t>
            </a:r>
            <a:r>
              <a:rPr lang="en-AU" sz="3200" dirty="0" smtClean="0">
                <a:latin typeface="Times New Roman" pitchFamily="18" charset="0"/>
                <a:cs typeface="Times New Roman" pitchFamily="18" charset="0"/>
              </a:rPr>
              <a:t>– can review another Court’s decision on the matter via an </a:t>
            </a:r>
            <a:r>
              <a:rPr lang="en-AU" sz="3200" b="1" dirty="0" smtClean="0">
                <a:latin typeface="Times New Roman" pitchFamily="18" charset="0"/>
                <a:cs typeface="Times New Roman" pitchFamily="18" charset="0"/>
              </a:rPr>
              <a:t>appeal </a:t>
            </a:r>
            <a:endParaRPr lang="en-AU" sz="32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5279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3262" y="348377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Garamond Pro Bold" pitchFamily="18" charset="0"/>
              </a:rPr>
              <a:t>Court Hierarchy: Jurisdictions and Avenues of Appeal  </a:t>
            </a:r>
            <a:endParaRPr lang="en-AU" dirty="0">
              <a:latin typeface="Adobe Garamond Pro Bold" pitchFamily="18" charset="0"/>
            </a:endParaRPr>
          </a:p>
        </p:txBody>
      </p:sp>
      <p:cxnSp>
        <p:nvCxnSpPr>
          <p:cNvPr id="14" name="Straight Arrow Connector 13"/>
          <p:cNvCxnSpPr>
            <a:stCxn id="12" idx="0"/>
            <a:endCxn id="11" idx="2"/>
          </p:cNvCxnSpPr>
          <p:nvPr/>
        </p:nvCxnSpPr>
        <p:spPr>
          <a:xfrm flipH="1" flipV="1">
            <a:off x="4022322" y="4056758"/>
            <a:ext cx="4809" cy="353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08104" y="2394511"/>
            <a:ext cx="2376264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 smtClean="0"/>
              <a:t>Family Court of WA 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State court with federal jurisdiction 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Same as Family Court of </a:t>
            </a:r>
            <a:r>
              <a:rPr lang="en-AU" sz="1200" dirty="0" err="1" smtClean="0"/>
              <a:t>Aus</a:t>
            </a:r>
            <a:r>
              <a:rPr lang="en-AU" sz="12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en-AU" sz="1200" dirty="0" smtClean="0"/>
              <a:t>+ non-federal jurisdiction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4060" y="1586625"/>
            <a:ext cx="201622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(Full) Federal Court of Australia </a:t>
            </a:r>
            <a:endParaRPr lang="en-AU" dirty="0"/>
          </a:p>
        </p:txBody>
      </p:sp>
      <p:grpSp>
        <p:nvGrpSpPr>
          <p:cNvPr id="3" name="Group 2"/>
          <p:cNvGrpSpPr/>
          <p:nvPr/>
        </p:nvGrpSpPr>
        <p:grpSpPr>
          <a:xfrm>
            <a:off x="384060" y="717709"/>
            <a:ext cx="8637252" cy="5853123"/>
            <a:chOff x="384060" y="717709"/>
            <a:chExt cx="8637252" cy="5853123"/>
          </a:xfrm>
        </p:grpSpPr>
        <p:sp>
          <p:nvSpPr>
            <p:cNvPr id="8" name="TextBox 7"/>
            <p:cNvSpPr txBox="1"/>
            <p:nvPr/>
          </p:nvSpPr>
          <p:spPr>
            <a:xfrm>
              <a:off x="2987824" y="1574732"/>
              <a:ext cx="3600400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Full Court of Family Court </a:t>
              </a:r>
            </a:p>
            <a:p>
              <a:pPr algn="ctr"/>
              <a:r>
                <a:rPr lang="en-AU" dirty="0" smtClean="0"/>
                <a:t>(Appeals only ) </a:t>
              </a:r>
              <a:endParaRPr lang="en-AU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84060" y="717709"/>
              <a:ext cx="8637252" cy="5853123"/>
              <a:chOff x="384060" y="717709"/>
              <a:chExt cx="8637252" cy="5853123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flipV="1">
                <a:off x="6372200" y="3644890"/>
                <a:ext cx="0" cy="289594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3851920" y="717709"/>
                <a:ext cx="1872208" cy="64633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 smtClean="0"/>
                  <a:t>High Court (Appeals only) </a:t>
                </a:r>
                <a:endParaRPr lang="en-AU" dirty="0"/>
              </a:p>
            </p:txBody>
          </p:sp>
          <p:cxnSp>
            <p:nvCxnSpPr>
              <p:cNvPr id="10" name="Straight Arrow Connector 9"/>
              <p:cNvCxnSpPr>
                <a:stCxn id="8" idx="0"/>
              </p:cNvCxnSpPr>
              <p:nvPr/>
            </p:nvCxnSpPr>
            <p:spPr>
              <a:xfrm flipV="1">
                <a:off x="4788024" y="1385743"/>
                <a:ext cx="0" cy="1889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690174" y="2394765"/>
                <a:ext cx="2664296" cy="166199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Family Court of Australia: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Validity and nullity of marriage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Complex family law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Overseas maintenance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Child abduction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Authorise marriage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Legitimacy of marriage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Associated and accrued jurisdiction 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699792" y="4410391"/>
                <a:ext cx="2654677" cy="1477328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Federal Circuit Court: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Less complex family law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Divorce (not nullity or validity)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Maintenance of children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Parenting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Financial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Enforcement and injunctions </a:t>
                </a:r>
                <a:endParaRPr lang="en-AU" sz="1200" dirty="0"/>
              </a:p>
            </p:txBody>
          </p:sp>
          <p:cxnSp>
            <p:nvCxnSpPr>
              <p:cNvPr id="17" name="Straight Arrow Connector 16"/>
              <p:cNvCxnSpPr>
                <a:stCxn id="11" idx="0"/>
                <a:endCxn id="8" idx="2"/>
              </p:cNvCxnSpPr>
              <p:nvPr/>
            </p:nvCxnSpPr>
            <p:spPr>
              <a:xfrm flipV="1">
                <a:off x="4022322" y="2221063"/>
                <a:ext cx="765702" cy="1737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392172" y="1040874"/>
                <a:ext cx="2304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i="1" dirty="0" smtClean="0"/>
                  <a:t>Federal Jurisdiction </a:t>
                </a:r>
                <a:endParaRPr lang="en-AU" i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530229" y="994708"/>
                <a:ext cx="2491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i="1" dirty="0" smtClean="0"/>
                  <a:t>State Jurisdiction </a:t>
                </a:r>
                <a:endParaRPr lang="en-AU" i="1" dirty="0"/>
              </a:p>
            </p:txBody>
          </p:sp>
          <p:cxnSp>
            <p:nvCxnSpPr>
              <p:cNvPr id="26" name="Straight Arrow Connector 25"/>
              <p:cNvCxnSpPr>
                <a:stCxn id="19" idx="0"/>
                <a:endCxn id="8" idx="2"/>
              </p:cNvCxnSpPr>
              <p:nvPr/>
            </p:nvCxnSpPr>
            <p:spPr>
              <a:xfrm flipH="1" flipV="1">
                <a:off x="4788024" y="2221063"/>
                <a:ext cx="1908212" cy="1734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84060" y="5832168"/>
                <a:ext cx="2016224" cy="738664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SSAT: </a:t>
                </a:r>
              </a:p>
              <a:p>
                <a:r>
                  <a:rPr lang="en-AU" sz="1200" dirty="0" smtClean="0"/>
                  <a:t>- Review of decision made by Child Support Agency </a:t>
                </a:r>
                <a:endParaRPr lang="en-AU" sz="1200" dirty="0"/>
              </a:p>
            </p:txBody>
          </p:sp>
          <p:cxnSp>
            <p:nvCxnSpPr>
              <p:cNvPr id="30" name="Straight Arrow Connector 29"/>
              <p:cNvCxnSpPr>
                <a:stCxn id="28" idx="0"/>
                <a:endCxn id="12" idx="1"/>
              </p:cNvCxnSpPr>
              <p:nvPr/>
            </p:nvCxnSpPr>
            <p:spPr>
              <a:xfrm flipV="1">
                <a:off x="1392172" y="5149055"/>
                <a:ext cx="1307620" cy="6831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6589534" y="3936902"/>
                <a:ext cx="2304256" cy="147732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Supreme Court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De facto property and maintenance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Family provision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Adoption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Welfare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inheritance/Wills </a:t>
                </a:r>
                <a:endParaRPr lang="en-AU" sz="1200" dirty="0"/>
              </a:p>
            </p:txBody>
          </p:sp>
          <p:cxnSp>
            <p:nvCxnSpPr>
              <p:cNvPr id="37" name="Straight Arrow Connector 36"/>
              <p:cNvCxnSpPr>
                <a:stCxn id="34" idx="0"/>
                <a:endCxn id="11" idx="3"/>
              </p:cNvCxnSpPr>
              <p:nvPr/>
            </p:nvCxnSpPr>
            <p:spPr>
              <a:xfrm flipH="1" flipV="1">
                <a:off x="5354470" y="3225762"/>
                <a:ext cx="2387192" cy="7111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6595539" y="5819220"/>
                <a:ext cx="2298251" cy="7386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Children’s Court </a:t>
                </a:r>
              </a:p>
              <a:p>
                <a:r>
                  <a:rPr lang="en-AU" sz="1200" dirty="0" smtClean="0"/>
                  <a:t>- Care and protection of children and young persons </a:t>
                </a:r>
                <a:endParaRPr lang="en-AU" sz="1200" dirty="0"/>
              </a:p>
            </p:txBody>
          </p:sp>
          <p:cxnSp>
            <p:nvCxnSpPr>
              <p:cNvPr id="46" name="Straight Arrow Connector 45"/>
              <p:cNvCxnSpPr>
                <a:stCxn id="44" idx="0"/>
                <a:endCxn id="34" idx="2"/>
              </p:cNvCxnSpPr>
              <p:nvPr/>
            </p:nvCxnSpPr>
            <p:spPr>
              <a:xfrm flipH="1" flipV="1">
                <a:off x="7741662" y="5414230"/>
                <a:ext cx="3003" cy="4049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384060" y="2775525"/>
                <a:ext cx="2006949" cy="1477328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AAT: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Merits review of decisions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Revoking DPO 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Issuing DAC</a:t>
                </a:r>
              </a:p>
              <a:p>
                <a:pPr marL="285750" indent="-285750">
                  <a:buFontTx/>
                  <a:buChar char="-"/>
                </a:pPr>
                <a:r>
                  <a:rPr lang="en-AU" sz="1200" dirty="0" smtClean="0"/>
                  <a:t>Security for returning Australia </a:t>
                </a:r>
                <a:endParaRPr lang="en-AU" sz="1200" dirty="0"/>
              </a:p>
            </p:txBody>
          </p:sp>
          <p:cxnSp>
            <p:nvCxnSpPr>
              <p:cNvPr id="65" name="Straight Arrow Connector 64"/>
              <p:cNvCxnSpPr>
                <a:stCxn id="63" idx="0"/>
                <a:endCxn id="60" idx="2"/>
              </p:cNvCxnSpPr>
              <p:nvPr/>
            </p:nvCxnSpPr>
            <p:spPr>
              <a:xfrm flipV="1">
                <a:off x="1387535" y="2232956"/>
                <a:ext cx="4637" cy="54256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0" idx="0"/>
                <a:endCxn id="6" idx="2"/>
              </p:cNvCxnSpPr>
              <p:nvPr/>
            </p:nvCxnSpPr>
            <p:spPr>
              <a:xfrm flipV="1">
                <a:off x="1392172" y="1364040"/>
                <a:ext cx="3395852" cy="22258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Box 86"/>
              <p:cNvSpPr txBox="1"/>
              <p:nvPr/>
            </p:nvSpPr>
            <p:spPr>
              <a:xfrm>
                <a:off x="2362168" y="1349432"/>
                <a:ext cx="9252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chemeClr val="accent1"/>
                    </a:solidFill>
                    <a:latin typeface="Arial Black" pitchFamily="34" charset="0"/>
                  </a:rPr>
                  <a:t>Appeal</a:t>
                </a:r>
                <a:r>
                  <a:rPr lang="en-AU" dirty="0" smtClean="0">
                    <a:latin typeface="Arial Black" pitchFamily="34" charset="0"/>
                  </a:rPr>
                  <a:t> </a:t>
                </a:r>
                <a:endParaRPr lang="en-AU" dirty="0">
                  <a:latin typeface="Arial Black" pitchFamily="34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1392172" y="2374005"/>
                <a:ext cx="9252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chemeClr val="accent1"/>
                    </a:solidFill>
                    <a:latin typeface="Arial Black" pitchFamily="34" charset="0"/>
                  </a:rPr>
                  <a:t>Appeal</a:t>
                </a:r>
                <a:r>
                  <a:rPr lang="en-AU" sz="1100" dirty="0" smtClean="0">
                    <a:latin typeface="Arial Black" pitchFamily="34" charset="0"/>
                  </a:rPr>
                  <a:t> </a:t>
                </a:r>
                <a:endParaRPr lang="en-AU" sz="1100" dirty="0">
                  <a:latin typeface="Arial Black" pitchFamily="34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591098" y="5344806"/>
                <a:ext cx="9252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chemeClr val="accent1"/>
                    </a:solidFill>
                    <a:latin typeface="Arial Black" pitchFamily="34" charset="0"/>
                  </a:rPr>
                  <a:t>Appeal</a:t>
                </a:r>
                <a:r>
                  <a:rPr lang="en-AU" sz="1100" dirty="0" smtClean="0">
                    <a:latin typeface="Arial Black" pitchFamily="34" charset="0"/>
                  </a:rPr>
                  <a:t> </a:t>
                </a:r>
                <a:endParaRPr lang="en-AU" sz="1100" dirty="0">
                  <a:latin typeface="Arial Black" pitchFamily="34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3942553" y="4102769"/>
                <a:ext cx="9252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chemeClr val="accent1"/>
                    </a:solidFill>
                    <a:latin typeface="Arial Black" pitchFamily="34" charset="0"/>
                  </a:rPr>
                  <a:t>Appeal</a:t>
                </a:r>
                <a:r>
                  <a:rPr lang="en-AU" sz="1100" dirty="0" smtClean="0">
                    <a:latin typeface="Arial Black" pitchFamily="34" charset="0"/>
                  </a:rPr>
                  <a:t> </a:t>
                </a:r>
                <a:endParaRPr lang="en-AU" sz="1100" dirty="0">
                  <a:latin typeface="Arial Black" pitchFamily="34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3479933" y="2176982"/>
                <a:ext cx="9252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chemeClr val="accent1"/>
                    </a:solidFill>
                    <a:latin typeface="Arial Black" pitchFamily="34" charset="0"/>
                  </a:rPr>
                  <a:t>Appeal</a:t>
                </a:r>
                <a:r>
                  <a:rPr lang="en-AU" sz="1100" dirty="0" smtClean="0">
                    <a:latin typeface="Arial Black" pitchFamily="34" charset="0"/>
                  </a:rPr>
                  <a:t> </a:t>
                </a:r>
                <a:endParaRPr lang="en-AU" sz="1100" dirty="0">
                  <a:latin typeface="Arial Black" pitchFamily="34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4891850" y="1349432"/>
                <a:ext cx="9252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chemeClr val="accent1"/>
                    </a:solidFill>
                    <a:latin typeface="Arial Black" pitchFamily="34" charset="0"/>
                  </a:rPr>
                  <a:t>Appeal</a:t>
                </a:r>
                <a:r>
                  <a:rPr lang="en-AU" sz="1100" dirty="0" smtClean="0">
                    <a:latin typeface="Arial Black" pitchFamily="34" charset="0"/>
                  </a:rPr>
                  <a:t> </a:t>
                </a:r>
                <a:endParaRPr lang="en-AU" sz="1100" dirty="0">
                  <a:latin typeface="Arial Black" pitchFamily="34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5817089" y="2174828"/>
                <a:ext cx="9252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chemeClr val="accent1"/>
                    </a:solidFill>
                    <a:latin typeface="Arial Black" pitchFamily="34" charset="0"/>
                  </a:rPr>
                  <a:t>Appeal</a:t>
                </a:r>
                <a:r>
                  <a:rPr lang="en-AU" sz="1100" dirty="0" smtClean="0">
                    <a:latin typeface="Arial Black" pitchFamily="34" charset="0"/>
                  </a:rPr>
                  <a:t> </a:t>
                </a:r>
                <a:endParaRPr lang="en-AU" sz="1100" dirty="0">
                  <a:latin typeface="Arial Black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6372200" y="3644890"/>
                <a:ext cx="9252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chemeClr val="accent1"/>
                    </a:solidFill>
                    <a:latin typeface="Arial Black" pitchFamily="34" charset="0"/>
                  </a:rPr>
                  <a:t>Appeal</a:t>
                </a:r>
                <a:r>
                  <a:rPr lang="en-AU" sz="1100" dirty="0" smtClean="0">
                    <a:latin typeface="Arial Black" pitchFamily="34" charset="0"/>
                  </a:rPr>
                  <a:t> </a:t>
                </a:r>
                <a:endParaRPr lang="en-AU" sz="1100" dirty="0">
                  <a:latin typeface="Arial Black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7806813" y="5401281"/>
                <a:ext cx="121449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chemeClr val="accent1"/>
                    </a:solidFill>
                    <a:latin typeface="Arial Black" pitchFamily="34" charset="0"/>
                  </a:rPr>
                  <a:t>Appeal</a:t>
                </a:r>
                <a:r>
                  <a:rPr lang="en-AU" sz="1100" dirty="0" smtClean="0">
                    <a:latin typeface="Arial Black" pitchFamily="34" charset="0"/>
                  </a:rPr>
                  <a:t> </a:t>
                </a:r>
                <a:r>
                  <a:rPr lang="en-AU" sz="1100" dirty="0" smtClean="0"/>
                  <a:t>Via District Court  </a:t>
                </a:r>
                <a:endParaRPr lang="en-AU" sz="11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0589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213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Family Law Jurisdictions </vt:lpstr>
      <vt:lpstr>Jurisdiction? 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 Jurisdictions</dc:title>
  <dc:creator>Julie Cheung</dc:creator>
  <cp:lastModifiedBy>RS</cp:lastModifiedBy>
  <cp:revision>10</cp:revision>
  <dcterms:created xsi:type="dcterms:W3CDTF">2014-07-10T03:25:17Z</dcterms:created>
  <dcterms:modified xsi:type="dcterms:W3CDTF">2014-07-15T21:01:41Z</dcterms:modified>
</cp:coreProperties>
</file>